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82" r:id="rId1"/>
    <p:sldMasterId id="2147483698" r:id="rId2"/>
    <p:sldMasterId id="2147483753" r:id="rId3"/>
  </p:sldMasterIdLst>
  <p:notesMasterIdLst>
    <p:notesMasterId r:id="rId33"/>
  </p:notesMasterIdLst>
  <p:handoutMasterIdLst>
    <p:handoutMasterId r:id="rId34"/>
  </p:handoutMasterIdLst>
  <p:sldIdLst>
    <p:sldId id="896" r:id="rId4"/>
    <p:sldId id="868" r:id="rId5"/>
    <p:sldId id="915" r:id="rId6"/>
    <p:sldId id="873" r:id="rId7"/>
    <p:sldId id="917" r:id="rId8"/>
    <p:sldId id="918" r:id="rId9"/>
    <p:sldId id="921" r:id="rId10"/>
    <p:sldId id="923" r:id="rId11"/>
    <p:sldId id="924" r:id="rId12"/>
    <p:sldId id="925" r:id="rId13"/>
    <p:sldId id="926" r:id="rId14"/>
    <p:sldId id="930" r:id="rId15"/>
    <p:sldId id="932" r:id="rId16"/>
    <p:sldId id="927" r:id="rId17"/>
    <p:sldId id="931" r:id="rId18"/>
    <p:sldId id="933" r:id="rId19"/>
    <p:sldId id="934" r:id="rId20"/>
    <p:sldId id="935" r:id="rId21"/>
    <p:sldId id="936" r:id="rId22"/>
    <p:sldId id="937" r:id="rId23"/>
    <p:sldId id="928" r:id="rId24"/>
    <p:sldId id="938" r:id="rId25"/>
    <p:sldId id="939" r:id="rId26"/>
    <p:sldId id="940" r:id="rId27"/>
    <p:sldId id="941" r:id="rId28"/>
    <p:sldId id="942" r:id="rId29"/>
    <p:sldId id="943" r:id="rId30"/>
    <p:sldId id="944" r:id="rId31"/>
    <p:sldId id="945" r:id="rId32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868"/>
            <p14:sldId id="915"/>
            <p14:sldId id="873"/>
            <p14:sldId id="917"/>
            <p14:sldId id="918"/>
            <p14:sldId id="921"/>
            <p14:sldId id="923"/>
            <p14:sldId id="924"/>
            <p14:sldId id="925"/>
            <p14:sldId id="926"/>
            <p14:sldId id="930"/>
            <p14:sldId id="932"/>
            <p14:sldId id="927"/>
            <p14:sldId id="931"/>
            <p14:sldId id="933"/>
            <p14:sldId id="934"/>
            <p14:sldId id="935"/>
            <p14:sldId id="936"/>
            <p14:sldId id="937"/>
            <p14:sldId id="928"/>
            <p14:sldId id="938"/>
            <p14:sldId id="939"/>
            <p14:sldId id="940"/>
            <p14:sldId id="941"/>
            <p14:sldId id="942"/>
            <p14:sldId id="943"/>
            <p14:sldId id="944"/>
            <p14:sldId id="9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C54F"/>
    <a:srgbClr val="49CEEF"/>
    <a:srgbClr val="D4A36E"/>
    <a:srgbClr val="D0343C"/>
    <a:srgbClr val="8DB1C4"/>
    <a:srgbClr val="3D4149"/>
    <a:srgbClr val="615474"/>
    <a:srgbClr val="F9BE75"/>
    <a:srgbClr val="E4625C"/>
    <a:srgbClr val="4035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4" autoAdjust="0"/>
    <p:restoredTop sz="95405" autoAdjust="0"/>
  </p:normalViewPr>
  <p:slideViewPr>
    <p:cSldViewPr>
      <p:cViewPr>
        <p:scale>
          <a:sx n="99" d="100"/>
          <a:sy n="99" d="100"/>
        </p:scale>
        <p:origin x="744" y="64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1/17/19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1/17/19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04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60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4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7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6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31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60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9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8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45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03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71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97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9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8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40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5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2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3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14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4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</a:t>
            </a:r>
            <a:r>
              <a:rPr lang="fr-FR" sz="1200" noProof="0" dirty="0" err="1">
                <a:solidFill>
                  <a:prstClr val="black"/>
                </a:solidFill>
              </a:rPr>
              <a:t>Showeet.com</a:t>
            </a:r>
            <a:r>
              <a:rPr lang="en-US" sz="1200" dirty="0">
                <a:solidFill>
                  <a:prstClr val="black"/>
                </a:solidFill>
              </a:rPr>
              <a:t>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2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0C67-4150-4956-8729-9415F8BA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8920"/>
            <a:ext cx="9144000" cy="1944216"/>
          </a:xfrm>
        </p:spPr>
        <p:txBody>
          <a:bodyPr anchor="ctr"/>
          <a:lstStyle>
            <a:lvl1pPr algn="ctr">
              <a:defRPr sz="6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7B7FC-7BD6-47E1-BA5F-22C947BEF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2063" y="5085184"/>
            <a:ext cx="4676753" cy="935682"/>
          </a:xfrm>
        </p:spPr>
        <p:txBody>
          <a:bodyPr anchor="ctr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907A-3CB0-4790-A989-C433C4D1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2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11FA0-CB36-4653-B24F-0D8BECF0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8251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48B60-676B-471F-8CB5-EDE5EBB2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</p:spPr>
        <p:txBody>
          <a:bodyPr/>
          <a:lstStyle/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5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D5E7C994-22E8-41CC-B2F9-FFC19B432FE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55301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70924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23F439CC-3E4C-4558-BFEC-48F65687705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75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99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-38694"/>
            <a:ext cx="7819256" cy="1325563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286869"/>
            <a:ext cx="6841976" cy="1325563"/>
          </a:xfrm>
        </p:spPr>
        <p:txBody>
          <a:bodyPr>
            <a:normAutofit/>
          </a:bodyPr>
          <a:lstStyle>
            <a:lvl1pPr marL="0" indent="0" algn="just">
              <a:buNone/>
              <a:defRPr sz="2000" cap="all"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48251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8251"/>
            <a:ext cx="41148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821264-AC07-4573-9198-981E26063A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5650" y="4724400"/>
            <a:ext cx="3565525" cy="1463675"/>
          </a:xfrm>
        </p:spPr>
        <p:txBody>
          <a:bodyPr anchor="ctr">
            <a:normAutofit/>
          </a:bodyPr>
          <a:lstStyle>
            <a:lvl1pPr marL="0" indent="0" algn="just">
              <a:buNone/>
              <a:defRPr sz="1800" cap="all" baseline="0"/>
            </a:lvl1pPr>
          </a:lstStyle>
          <a:p>
            <a:pPr lvl="0"/>
            <a:r>
              <a:rPr lang="en-US" dirty="0"/>
              <a:t>Edit Master</a:t>
            </a:r>
          </a:p>
        </p:txBody>
      </p:sp>
    </p:spTree>
    <p:extLst>
      <p:ext uri="{BB962C8B-B14F-4D97-AF65-F5344CB8AC3E}">
        <p14:creationId xmlns:p14="http://schemas.microsoft.com/office/powerpoint/2010/main" val="1050998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842" y="2852936"/>
            <a:ext cx="4665237" cy="1709539"/>
          </a:xfrm>
        </p:spPr>
        <p:txBody>
          <a:bodyPr anchor="b"/>
          <a:lstStyle>
            <a:lvl1pPr>
              <a:defRPr sz="60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5842" y="5047036"/>
            <a:ext cx="4665237" cy="1042614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600744" y="1392145"/>
            <a:ext cx="6514877" cy="4067267"/>
          </a:xfrm>
        </p:spPr>
        <p:txBody>
          <a:bodyPr wrap="square">
            <a:spAutoFit/>
          </a:bodyPr>
          <a:lstStyle>
            <a:lvl1pPr marL="0" indent="0">
              <a:buNone/>
              <a:defRPr sz="28700" b="1" kern="0" spc="1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7265843" y="4754879"/>
            <a:ext cx="897775" cy="99753"/>
          </a:xfrm>
          <a:prstGeom prst="rect">
            <a:avLst/>
          </a:prstGeom>
          <a:solidFill>
            <a:srgbClr val="20C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4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20C6-1B1C-461A-BEE2-33AB72A1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018876"/>
            <a:ext cx="4665237" cy="1709539"/>
          </a:xfrm>
        </p:spPr>
        <p:txBody>
          <a:bodyPr anchor="b"/>
          <a:lstStyle>
            <a:lvl1pPr>
              <a:defRPr sz="60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7FA11-B4D1-46FE-8CB0-523566563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52" y="3212976"/>
            <a:ext cx="4665237" cy="1042614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F688A-88C7-41EC-8D1B-DE4800AD2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9A666-1BD0-4A7D-8187-AC685D44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FC625-9580-4818-A170-98C4E6A4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313AD-DADB-4065-B469-1688801CCE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016" y="1893737"/>
            <a:ext cx="6514876" cy="4067267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r">
              <a:buNone/>
              <a:defRPr lang="en-US" sz="28700" b="1" kern="0" spc="10" baseline="0" dirty="0">
                <a:solidFill>
                  <a:srgbClr val="20C54F"/>
                </a:solidFill>
                <a:latin typeface="Arial Black" panose="020B0A04020102020204" pitchFamily="34" charset="0"/>
              </a:defRPr>
            </a:lvl1pPr>
          </a:lstStyle>
          <a:p>
            <a:pPr marL="228600" lvl="0" indent="-228600"/>
            <a:r>
              <a:rPr lang="en-US" dirty="0"/>
              <a:t>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32297E-EF6D-4FDD-96E6-ACE1CE56D479}"/>
              </a:ext>
            </a:extLst>
          </p:cNvPr>
          <p:cNvSpPr/>
          <p:nvPr userDrawn="1"/>
        </p:nvSpPr>
        <p:spPr>
          <a:xfrm>
            <a:off x="335360" y="2920819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8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75853610-A6A9-4D87-95B8-2897E7E214E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88582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1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E5DDCB4A-500B-4D9C-BDD8-53F75B5FCD4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3888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 w/ Nber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3B66E9D9-CD6E-4F1C-BD9F-1E13AC3E16C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55301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7187514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268EA9E-D57B-4237-A9D1-EAE6115C19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7855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">
            <a:extLst>
              <a:ext uri="{FF2B5EF4-FFF2-40B4-BE49-F238E27FC236}">
                <a16:creationId xmlns:a16="http://schemas.microsoft.com/office/drawing/2014/main" id="{B1FFD12B-A869-4131-A48D-C35B0EBAEBDA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B5DCFEC-D21C-4979-AD98-CAFDCD79EC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25714" y="1"/>
            <a:ext cx="4166287" cy="5016843"/>
          </a:xfrm>
          <a:custGeom>
            <a:avLst/>
            <a:gdLst>
              <a:gd name="connsiteX0" fmla="*/ 218687 w 4166287"/>
              <a:gd name="connsiteY0" fmla="*/ 0 h 5016843"/>
              <a:gd name="connsiteX1" fmla="*/ 4166287 w 4166287"/>
              <a:gd name="connsiteY1" fmla="*/ 0 h 5016843"/>
              <a:gd name="connsiteX2" fmla="*/ 4166287 w 4166287"/>
              <a:gd name="connsiteY2" fmla="*/ 4994526 h 5016843"/>
              <a:gd name="connsiteX3" fmla="*/ 4147340 w 4166287"/>
              <a:gd name="connsiteY3" fmla="*/ 4997417 h 5016843"/>
              <a:gd name="connsiteX4" fmla="*/ 3762632 w 4166287"/>
              <a:gd name="connsiteY4" fmla="*/ 5016843 h 5016843"/>
              <a:gd name="connsiteX5" fmla="*/ 0 w 4166287"/>
              <a:gd name="connsiteY5" fmla="*/ 1254210 h 5016843"/>
              <a:gd name="connsiteX6" fmla="*/ 169160 w 4166287"/>
              <a:gd name="connsiteY6" fmla="*/ 135318 h 501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6287" h="5016843">
                <a:moveTo>
                  <a:pt x="218687" y="0"/>
                </a:moveTo>
                <a:lnTo>
                  <a:pt x="4166287" y="0"/>
                </a:lnTo>
                <a:lnTo>
                  <a:pt x="4166287" y="4994526"/>
                </a:lnTo>
                <a:lnTo>
                  <a:pt x="4147340" y="4997417"/>
                </a:lnTo>
                <a:cubicBezTo>
                  <a:pt x="4020851" y="5010263"/>
                  <a:pt x="3892510" y="5016843"/>
                  <a:pt x="3762632" y="5016843"/>
                </a:cubicBezTo>
                <a:cubicBezTo>
                  <a:pt x="1684587" y="5016843"/>
                  <a:pt x="0" y="3332255"/>
                  <a:pt x="0" y="1254210"/>
                </a:cubicBezTo>
                <a:cubicBezTo>
                  <a:pt x="0" y="864577"/>
                  <a:pt x="59223" y="488776"/>
                  <a:pt x="169160" y="1353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8751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64C9-A85A-4EAB-ABF5-1F23772B5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7187514" cy="38934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0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 w/ N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">
            <a:extLst>
              <a:ext uri="{FF2B5EF4-FFF2-40B4-BE49-F238E27FC236}">
                <a16:creationId xmlns:a16="http://schemas.microsoft.com/office/drawing/2014/main" id="{166BD0F8-80FD-4D91-B82B-C3B2028170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600" y="365125"/>
            <a:ext cx="88582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E1E8C5-1D73-4362-8287-0FBC5752C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780293" y="-230809"/>
            <a:ext cx="3275893" cy="2003625"/>
          </a:xfrm>
        </p:spPr>
        <p:txBody>
          <a:bodyPr wrap="square">
            <a:spAutoFit/>
          </a:bodyPr>
          <a:lstStyle>
            <a:lvl1pPr marL="0" indent="0" algn="r">
              <a:buNone/>
              <a:defRPr sz="13800" b="1">
                <a:solidFill>
                  <a:srgbClr val="20C54F"/>
                </a:solidFill>
                <a:latin typeface="Arial Black" panose="020B0A04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108B4F-6DCF-4C31-9E72-BA4F0AB127A6}"/>
              </a:ext>
            </a:extLst>
          </p:cNvPr>
          <p:cNvSpPr/>
          <p:nvPr userDrawn="1"/>
        </p:nvSpPr>
        <p:spPr>
          <a:xfrm>
            <a:off x="1127448" y="1629848"/>
            <a:ext cx="897775" cy="997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9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">
            <a:extLst>
              <a:ext uri="{FF2B5EF4-FFF2-40B4-BE49-F238E27FC236}">
                <a16:creationId xmlns:a16="http://schemas.microsoft.com/office/drawing/2014/main" id="{9F909588-671E-4E2D-BEFF-716FA1C84856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6018041"/>
            <a:ext cx="12188952" cy="83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91" y="0"/>
                </a:moveTo>
                <a:cubicBezTo>
                  <a:pt x="16950" y="0"/>
                  <a:pt x="16819" y="1095"/>
                  <a:pt x="16748" y="2888"/>
                </a:cubicBezTo>
                <a:lnTo>
                  <a:pt x="16401" y="11964"/>
                </a:lnTo>
                <a:cubicBezTo>
                  <a:pt x="16342" y="13428"/>
                  <a:pt x="16235" y="14345"/>
                  <a:pt x="16118" y="14345"/>
                </a:cubicBezTo>
                <a:lnTo>
                  <a:pt x="0" y="14345"/>
                </a:lnTo>
                <a:lnTo>
                  <a:pt x="0" y="21600"/>
                </a:lnTo>
                <a:lnTo>
                  <a:pt x="21595" y="21600"/>
                </a:lnTo>
                <a:lnTo>
                  <a:pt x="21595" y="14345"/>
                </a:lnTo>
                <a:lnTo>
                  <a:pt x="21600" y="14"/>
                </a:lnTo>
                <a:lnTo>
                  <a:pt x="17091" y="14"/>
                </a:lnTo>
                <a:close/>
              </a:path>
            </a:pathLst>
          </a:custGeom>
          <a:solidFill>
            <a:srgbClr val="20C54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1D42-6617-4BEE-98E5-BA7C91BA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ADAF-68B5-4AE6-A7BF-B41A96E7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8866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BAC43-A15B-4524-B559-F5C89AB8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88669"/>
            <a:ext cx="4114800" cy="365125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0BDDA-974C-4553-B192-00D80DAA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88669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92820E-F81D-4DFD-8733-1D24A4D6F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84069-DA73-4ED1-8EA9-C3006B8E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7D7BE-CE32-4BF8-BBEB-E4E9D6548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5E2F-C15A-4548-80F5-181D09C67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0BA0-643A-4B18-BC5E-12B02C3A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36A72-EF4D-4486-A23C-054FE2E2A8D2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D7A131-9B76-4E64-AD97-136DDE626FB1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203238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84" r:id="rId4"/>
    <p:sldLayoutId id="2147483999" r:id="rId5"/>
    <p:sldLayoutId id="2147483997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399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Free creative templates,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Refonte du logiciel du foyer des élèves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1752" y="5089082"/>
            <a:ext cx="2372496" cy="93568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Alyacoubi</a:t>
            </a:r>
            <a:r>
              <a:rPr lang="en-US"/>
              <a:t> </a:t>
            </a:r>
            <a:r>
              <a:rPr lang="en-US" err="1"/>
              <a:t>reda</a:t>
            </a:r>
            <a:endParaRPr lang="en-US"/>
          </a:p>
          <a:p>
            <a:r>
              <a:rPr lang="en-US"/>
              <a:t>Brault clement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15F9C7-23B9-0145-96E1-A910C16658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5" b="19279"/>
          <a:stretch/>
        </p:blipFill>
        <p:spPr>
          <a:xfrm>
            <a:off x="1524000" y="404664"/>
            <a:ext cx="4341422" cy="1944216"/>
          </a:xfrm>
          <a:prstGeom prst="rect">
            <a:avLst/>
          </a:prstGeom>
        </p:spPr>
      </p:pic>
      <p:sp>
        <p:nvSpPr>
          <p:cNvPr id="9" name="Subtitle 6">
            <a:extLst>
              <a:ext uri="{FF2B5EF4-FFF2-40B4-BE49-F238E27FC236}">
                <a16:creationId xmlns:a16="http://schemas.microsoft.com/office/drawing/2014/main" id="{926CCA1D-6936-444A-9A23-BB5D7F771B7A}"/>
              </a:ext>
            </a:extLst>
          </p:cNvPr>
          <p:cNvSpPr txBox="1">
            <a:spLocks/>
          </p:cNvSpPr>
          <p:nvPr/>
        </p:nvSpPr>
        <p:spPr>
          <a:xfrm>
            <a:off x="6600056" y="5085184"/>
            <a:ext cx="2664296" cy="935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Champion </a:t>
            </a:r>
            <a:r>
              <a:rPr lang="en-US" err="1"/>
              <a:t>antoine</a:t>
            </a:r>
            <a:endParaRPr lang="en-US"/>
          </a:p>
          <a:p>
            <a:r>
              <a:rPr lang="en-US" err="1"/>
              <a:t>Orain</a:t>
            </a:r>
            <a:r>
              <a:rPr lang="en-US"/>
              <a:t> </a:t>
            </a:r>
            <a:r>
              <a:rPr lang="en-US" err="1"/>
              <a:t>alexandre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2"/>
            <a:ext cx="718751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000" noProof="1"/>
              <a:t>Hébergement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EC59C7-78AB-3C4F-8697-18EBFD8308C2}"/>
              </a:ext>
            </a:extLst>
          </p:cNvPr>
          <p:cNvSpPr txBox="1"/>
          <p:nvPr/>
        </p:nvSpPr>
        <p:spPr>
          <a:xfrm>
            <a:off x="3472405" y="3148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E9ABF9-E015-8543-AD8E-392D8B1B8B28}"/>
              </a:ext>
            </a:extLst>
          </p:cNvPr>
          <p:cNvSpPr txBox="1"/>
          <p:nvPr/>
        </p:nvSpPr>
        <p:spPr>
          <a:xfrm>
            <a:off x="2164466" y="2835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78C100-C93C-B64D-A112-4B92D9C76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7" t="70201" r="34799"/>
          <a:stretch/>
        </p:blipFill>
        <p:spPr>
          <a:xfrm>
            <a:off x="931425" y="2160240"/>
            <a:ext cx="7258311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Répartition des taches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94025" y="1395366"/>
            <a:ext cx="6514877" cy="4067267"/>
          </a:xfrm>
        </p:spPr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5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Répartition des taches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7187514" cy="3888432"/>
          </a:xfrm>
        </p:spPr>
        <p:txBody>
          <a:bodyPr>
            <a:normAutofit/>
          </a:bodyPr>
          <a:lstStyle/>
          <a:p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Création d’un Gantt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5AB769-CC55-D744-94D1-FF26839D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1" y="2564904"/>
            <a:ext cx="721470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1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Répartition des taches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7187514" cy="3888432"/>
          </a:xfrm>
        </p:spPr>
        <p:txBody>
          <a:bodyPr>
            <a:normAutofit/>
          </a:bodyPr>
          <a:lstStyle/>
          <a:p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03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600" noProof="1"/>
              <a:t>Arborescence du site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3ADC95-47A4-1A48-ADED-C320A1AE93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5406" r="35387" b="7815"/>
          <a:stretch/>
        </p:blipFill>
        <p:spPr>
          <a:xfrm>
            <a:off x="-11454" y="2060848"/>
            <a:ext cx="8987774" cy="45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Authentification</a:t>
            </a:r>
            <a:r>
              <a:rPr lang="en-US" sz="4000" dirty="0"/>
              <a:t> des </a:t>
            </a:r>
            <a:r>
              <a:rPr lang="en-US" sz="4000" dirty="0" err="1"/>
              <a:t>utilisateurs</a:t>
            </a:r>
            <a:endParaRPr lang="en-US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016" y="1893737"/>
            <a:ext cx="6192688" cy="4067267"/>
          </a:xfrm>
        </p:spPr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4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Authentification des utilisateurs</a:t>
            </a:r>
            <a:endParaRPr lang="en-US" noProof="1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1A965DD-E8FA-8046-90DA-E97FDAA55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9" r="31622" b="5505"/>
          <a:stretch/>
        </p:blipFill>
        <p:spPr>
          <a:xfrm>
            <a:off x="27633" y="2317500"/>
            <a:ext cx="3071062" cy="368180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0F43124-8AED-0147-B3DB-E8A8B2FE88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1" r="31749" b="11517"/>
          <a:stretch/>
        </p:blipFill>
        <p:spPr>
          <a:xfrm>
            <a:off x="3055913" y="2331968"/>
            <a:ext cx="3071063" cy="358175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08C79F6-F419-5240-876C-0BAC7D2C8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r="31749"/>
          <a:stretch/>
        </p:blipFill>
        <p:spPr>
          <a:xfrm>
            <a:off x="6126975" y="1916231"/>
            <a:ext cx="3070800" cy="400780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Front-end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92094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Authentification des utilisateurs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Back-end</a:t>
            </a:r>
            <a:endParaRPr lang="en-US" noProof="1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E9A5D6-48E8-3B47-9923-AB6603D37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Utilisation du module </a:t>
            </a:r>
            <a:r>
              <a:rPr lang="fr-FR" dirty="0" err="1"/>
              <a:t>Identity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UserManager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fr-F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IdentityUser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Création d’une classe dérivée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6369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4800" dirty="0"/>
              <a:t>Création Base de données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94025" y="1395366"/>
            <a:ext cx="6514877" cy="4067267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Création Base de données</a:t>
            </a:r>
            <a:endParaRPr lang="en-US" noProof="1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52BEAE6-E239-2048-AF0C-AB2671E27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1538917"/>
            <a:ext cx="4523596" cy="501487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05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Base de données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Interface </a:t>
            </a:r>
            <a:r>
              <a:rPr lang="en-US" sz="4000" dirty="0" err="1"/>
              <a:t>dans</a:t>
            </a:r>
            <a:r>
              <a:rPr lang="en-US" sz="4000" dirty="0"/>
              <a:t> le foyer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2024" y="1893737"/>
            <a:ext cx="6192688" cy="4067267"/>
          </a:xfrm>
        </p:spPr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9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Etat de l’art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err="1"/>
              <a:t>Pourquoi</a:t>
            </a:r>
            <a:r>
              <a:rPr lang="en-US"/>
              <a:t>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projet</a:t>
            </a:r>
            <a:r>
              <a:rPr lang="en-US"/>
              <a:t>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6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Interface dans le foyer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06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Accueil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7301C2-4C66-134C-8FEB-4E2AD6464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5097204"/>
            <a:ext cx="5981700" cy="1384300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5E17D5AF-1AFD-7A46-9B5A-94B88058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772816"/>
            <a:ext cx="5950838" cy="3324388"/>
          </a:xfrm>
        </p:spPr>
      </p:pic>
    </p:spTree>
    <p:extLst>
      <p:ext uri="{BB962C8B-B14F-4D97-AF65-F5344CB8AC3E}">
        <p14:creationId xmlns:p14="http://schemas.microsoft.com/office/powerpoint/2010/main" val="160931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Paiement en ligne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4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Interface dans le foyer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07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600" noProof="1"/>
              <a:t>Page rechargement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4749AAD-C091-0243-B2D0-0505B9DE2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6" r="31622"/>
          <a:stretch/>
        </p:blipFill>
        <p:spPr>
          <a:xfrm>
            <a:off x="2711624" y="1828640"/>
            <a:ext cx="3384376" cy="4257887"/>
          </a:xfrm>
        </p:spPr>
      </p:pic>
    </p:spTree>
    <p:extLst>
      <p:ext uri="{BB962C8B-B14F-4D97-AF65-F5344CB8AC3E}">
        <p14:creationId xmlns:p14="http://schemas.microsoft.com/office/powerpoint/2010/main" val="400802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Synchronisation</a:t>
            </a:r>
            <a:r>
              <a:rPr lang="en-US" sz="4000" dirty="0"/>
              <a:t> foyer et site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2024" y="1893737"/>
            <a:ext cx="6192688" cy="4067267"/>
          </a:xfrm>
        </p:spPr>
        <p:txBody>
          <a:bodyPr/>
          <a:lstStyle/>
          <a:p>
            <a:r>
              <a:rPr lang="en-US" dirty="0"/>
              <a:t>08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31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Synchronisation</a:t>
            </a:r>
            <a:r>
              <a:rPr lang="en-US" dirty="0"/>
              <a:t> foyer et site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08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Méthode classique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A0CBF13-22ED-8C45-BA3B-52DDCFE96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1687" r="7696" b="75416"/>
          <a:stretch/>
        </p:blipFill>
        <p:spPr>
          <a:xfrm>
            <a:off x="2490173" y="1772815"/>
            <a:ext cx="6120000" cy="4403416"/>
          </a:xfrm>
        </p:spPr>
      </p:pic>
    </p:spTree>
    <p:extLst>
      <p:ext uri="{BB962C8B-B14F-4D97-AF65-F5344CB8AC3E}">
        <p14:creationId xmlns:p14="http://schemas.microsoft.com/office/powerpoint/2010/main" val="89617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Synchronisation</a:t>
            </a:r>
            <a:r>
              <a:rPr lang="en-US" dirty="0"/>
              <a:t> foyer et site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08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Méthode classique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B196008-E292-5842-9169-EA5715C66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" t="26274" r="7756" b="50636"/>
          <a:stretch/>
        </p:blipFill>
        <p:spPr>
          <a:xfrm>
            <a:off x="2495600" y="1772816"/>
            <a:ext cx="6120000" cy="4452253"/>
          </a:xfrm>
        </p:spPr>
      </p:pic>
    </p:spTree>
    <p:extLst>
      <p:ext uri="{BB962C8B-B14F-4D97-AF65-F5344CB8AC3E}">
        <p14:creationId xmlns:p14="http://schemas.microsoft.com/office/powerpoint/2010/main" val="159943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Synchronisation</a:t>
            </a:r>
            <a:r>
              <a:rPr lang="en-US" dirty="0"/>
              <a:t> foyer et site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08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Méthode asynchrone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B196008-E292-5842-9169-EA5715C66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t="50943" r="7342" b="26000"/>
          <a:stretch/>
        </p:blipFill>
        <p:spPr>
          <a:xfrm>
            <a:off x="2495600" y="1772815"/>
            <a:ext cx="6120000" cy="4417812"/>
          </a:xfrm>
        </p:spPr>
      </p:pic>
    </p:spTree>
    <p:extLst>
      <p:ext uri="{BB962C8B-B14F-4D97-AF65-F5344CB8AC3E}">
        <p14:creationId xmlns:p14="http://schemas.microsoft.com/office/powerpoint/2010/main" val="789409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Synchronisation</a:t>
            </a:r>
            <a:r>
              <a:rPr lang="en-US" dirty="0"/>
              <a:t> foyer et site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08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Méthode asynchrone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B196008-E292-5842-9169-EA5715C66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6" t="75568" r="7552" b="1174"/>
          <a:stretch/>
        </p:blipFill>
        <p:spPr>
          <a:xfrm>
            <a:off x="2495600" y="1772816"/>
            <a:ext cx="6120000" cy="4442064"/>
          </a:xfrm>
        </p:spPr>
      </p:pic>
    </p:spTree>
    <p:extLst>
      <p:ext uri="{BB962C8B-B14F-4D97-AF65-F5344CB8AC3E}">
        <p14:creationId xmlns:p14="http://schemas.microsoft.com/office/powerpoint/2010/main" val="4120242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seconde phase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56FE4-C890-4B94-95A1-A512A0099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42DE-7F41-490E-BFA9-AAF4F8F2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6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Seconde phase</a:t>
            </a:r>
            <a:endParaRPr lang="en-US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09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600" noProof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CA6E5B-5644-1941-8528-432977AC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Finaliser les quelques pages en front-end</a:t>
            </a:r>
          </a:p>
          <a:p>
            <a:r>
              <a:rPr lang="fr-FR" dirty="0"/>
              <a:t>Implémentation sur serveur des pages réalisées</a:t>
            </a:r>
          </a:p>
          <a:p>
            <a:r>
              <a:rPr lang="fr-FR" dirty="0"/>
              <a:t>Gestion des stocks</a:t>
            </a:r>
          </a:p>
          <a:p>
            <a:r>
              <a:rPr lang="fr-FR" dirty="0"/>
              <a:t>Dashboard (Utilisateurs/Administrateurs)</a:t>
            </a:r>
          </a:p>
          <a:p>
            <a:r>
              <a:rPr lang="fr-FR" dirty="0"/>
              <a:t>Intégrer ce application Web dans le foyer des élèves</a:t>
            </a:r>
          </a:p>
        </p:txBody>
      </p:sp>
    </p:spTree>
    <p:extLst>
      <p:ext uri="{BB962C8B-B14F-4D97-AF65-F5344CB8AC3E}">
        <p14:creationId xmlns:p14="http://schemas.microsoft.com/office/powerpoint/2010/main" val="756072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883E59-4A7A-43AF-A8B6-6E77BD29A1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Etat de l’art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8920"/>
            <a:ext cx="7187514" cy="3240360"/>
          </a:xfrm>
        </p:spPr>
        <p:txBody>
          <a:bodyPr>
            <a:normAutofit/>
          </a:bodyPr>
          <a:lstStyle/>
          <a:p>
            <a:r>
              <a:rPr lang="en-US" noProof="1"/>
              <a:t>Interface web</a:t>
            </a:r>
          </a:p>
          <a:p>
            <a:r>
              <a:rPr lang="en-US" noProof="1"/>
              <a:t>Rechargement en ligne</a:t>
            </a:r>
          </a:p>
          <a:p>
            <a:r>
              <a:rPr lang="en-US" noProof="1"/>
              <a:t>Gestion des stocks</a:t>
            </a:r>
          </a:p>
          <a:p>
            <a:r>
              <a:rPr lang="en-US" noProof="1"/>
              <a:t>Pannel administrateur </a:t>
            </a:r>
          </a:p>
          <a:p>
            <a:r>
              <a:rPr lang="en-US" noProof="1"/>
              <a:t>Faciliter la gestion du foyer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01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91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err="1"/>
              <a:t>Organisation</a:t>
            </a:r>
            <a:r>
              <a:rPr lang="en-US" sz="5400"/>
              <a:t> et </a:t>
            </a:r>
            <a:r>
              <a:rPr lang="en-US" sz="5400" err="1"/>
              <a:t>gestion</a:t>
            </a:r>
            <a:endParaRPr lang="en-US" sz="5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826006-0080-44B8-8BE8-BA93ED355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032" y="1893737"/>
            <a:ext cx="6192688" cy="4067267"/>
          </a:xfrm>
        </p:spPr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A41B7-7A1A-4B77-9C9D-D763CFA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883E59-4A7A-43AF-A8B6-6E77BD29A1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8920"/>
            <a:ext cx="7187514" cy="32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noProof="1"/>
              <a:t>Sondage auprès de la promotion :</a:t>
            </a:r>
          </a:p>
          <a:p>
            <a:r>
              <a:rPr lang="fr-FR" sz="2400" dirty="0"/>
              <a:t>Que faudrait-il changer dans le système actuel ?</a:t>
            </a:r>
          </a:p>
          <a:p>
            <a:r>
              <a:rPr lang="fr-FR" sz="2400" dirty="0"/>
              <a:t>Quelle(s) fonctionnalité́(s) supplémentaire(s) voudriez-vous ajouter dans ce programme ? </a:t>
            </a:r>
          </a:p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2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2"/>
            <a:ext cx="718751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3200" noProof="1"/>
              <a:t>Mind Map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B3C6277-DC71-2F47-9AF8-E6448DBCC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998960"/>
            <a:ext cx="7034597" cy="45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1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2"/>
            <a:ext cx="718751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Front-end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78C100-C93C-B64D-A112-4B92D9C76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3" t="10652" r="1" b="47955"/>
          <a:stretch/>
        </p:blipFill>
        <p:spPr>
          <a:xfrm>
            <a:off x="313833" y="1916832"/>
            <a:ext cx="775853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4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2"/>
            <a:ext cx="718751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EC59C7-78AB-3C4F-8697-18EBFD8308C2}"/>
              </a:ext>
            </a:extLst>
          </p:cNvPr>
          <p:cNvSpPr txBox="1"/>
          <p:nvPr/>
        </p:nvSpPr>
        <p:spPr>
          <a:xfrm>
            <a:off x="3472405" y="3148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E9ABF9-E015-8543-AD8E-392D8B1B8B28}"/>
              </a:ext>
            </a:extLst>
          </p:cNvPr>
          <p:cNvSpPr txBox="1"/>
          <p:nvPr/>
        </p:nvSpPr>
        <p:spPr>
          <a:xfrm>
            <a:off x="2164466" y="2835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78C100-C93C-B64D-A112-4B92D9C76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1" r="57490" b="63690"/>
          <a:stretch/>
        </p:blipFill>
        <p:spPr>
          <a:xfrm>
            <a:off x="191344" y="2219962"/>
            <a:ext cx="9223232" cy="3864154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147802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/>
              <a:t>Organisation et gestion</a:t>
            </a:r>
            <a:endParaRPr lang="en-US" noProof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2"/>
            <a:ext cx="7187514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/>
          </a:p>
          <a:p>
            <a:endParaRPr lang="fr-FR" noProof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A5CB2-5523-4E40-A544-0EB770790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1"/>
              <a:t>02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995F06-6523-4112-9467-D8A4A22F74BE}"/>
              </a:ext>
            </a:extLst>
          </p:cNvPr>
          <p:cNvSpPr/>
          <p:nvPr/>
        </p:nvSpPr>
        <p:spPr>
          <a:xfrm>
            <a:off x="9156356" y="420129"/>
            <a:ext cx="3035644" cy="5239266"/>
          </a:xfrm>
          <a:custGeom>
            <a:avLst/>
            <a:gdLst>
              <a:gd name="connsiteX0" fmla="*/ 2619633 w 3035644"/>
              <a:gd name="connsiteY0" fmla="*/ 0 h 5239266"/>
              <a:gd name="connsiteX1" fmla="*/ 2887476 w 3035644"/>
              <a:gd name="connsiteY1" fmla="*/ 13525 h 5239266"/>
              <a:gd name="connsiteX2" fmla="*/ 3035644 w 3035644"/>
              <a:gd name="connsiteY2" fmla="*/ 36138 h 5239266"/>
              <a:gd name="connsiteX3" fmla="*/ 3035644 w 3035644"/>
              <a:gd name="connsiteY3" fmla="*/ 5203128 h 5239266"/>
              <a:gd name="connsiteX4" fmla="*/ 2887476 w 3035644"/>
              <a:gd name="connsiteY4" fmla="*/ 5225741 h 5239266"/>
              <a:gd name="connsiteX5" fmla="*/ 2619633 w 3035644"/>
              <a:gd name="connsiteY5" fmla="*/ 5239266 h 5239266"/>
              <a:gd name="connsiteX6" fmla="*/ 0 w 3035644"/>
              <a:gd name="connsiteY6" fmla="*/ 2619633 h 5239266"/>
              <a:gd name="connsiteX7" fmla="*/ 2619633 w 3035644"/>
              <a:gd name="connsiteY7" fmla="*/ 0 h 523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5644" h="5239266">
                <a:moveTo>
                  <a:pt x="2619633" y="0"/>
                </a:moveTo>
                <a:cubicBezTo>
                  <a:pt x="2710057" y="0"/>
                  <a:pt x="2799411" y="4582"/>
                  <a:pt x="2887476" y="13525"/>
                </a:cubicBezTo>
                <a:lnTo>
                  <a:pt x="3035644" y="36138"/>
                </a:lnTo>
                <a:lnTo>
                  <a:pt x="3035644" y="5203128"/>
                </a:lnTo>
                <a:lnTo>
                  <a:pt x="2887476" y="5225741"/>
                </a:lnTo>
                <a:cubicBezTo>
                  <a:pt x="2799411" y="5234685"/>
                  <a:pt x="2710057" y="5239266"/>
                  <a:pt x="2619633" y="5239266"/>
                </a:cubicBezTo>
                <a:cubicBezTo>
                  <a:pt x="1172850" y="5239266"/>
                  <a:pt x="0" y="4066416"/>
                  <a:pt x="0" y="2619633"/>
                </a:cubicBezTo>
                <a:cubicBezTo>
                  <a:pt x="0" y="1172850"/>
                  <a:pt x="1172850" y="0"/>
                  <a:pt x="2619633" y="0"/>
                </a:cubicBezTo>
                <a:close/>
              </a:path>
            </a:pathLst>
          </a:custGeom>
          <a:solidFill>
            <a:srgbClr val="20C54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4400" noProof="1"/>
              <a:t>Base de données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98131-5978-4D88-AADC-2AA1C478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36A72-EF4D-4486-A23C-054FE2E2A8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EC59C7-78AB-3C4F-8697-18EBFD8308C2}"/>
              </a:ext>
            </a:extLst>
          </p:cNvPr>
          <p:cNvSpPr txBox="1"/>
          <p:nvPr/>
        </p:nvSpPr>
        <p:spPr>
          <a:xfrm>
            <a:off x="3472405" y="3148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E9ABF9-E015-8543-AD8E-392D8B1B8B28}"/>
              </a:ext>
            </a:extLst>
          </p:cNvPr>
          <p:cNvSpPr txBox="1"/>
          <p:nvPr/>
        </p:nvSpPr>
        <p:spPr>
          <a:xfrm>
            <a:off x="2164466" y="28357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78C100-C93C-B64D-A112-4B92D9C76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80" r="72983" b="11473"/>
          <a:stretch/>
        </p:blipFill>
        <p:spPr>
          <a:xfrm>
            <a:off x="968264" y="2368750"/>
            <a:ext cx="710442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60975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CORP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76984</TotalTime>
  <Words>626</Words>
  <Application>Microsoft Macintosh PowerPoint</Application>
  <PresentationFormat>Grand écran</PresentationFormat>
  <Paragraphs>185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Calibri</vt:lpstr>
      <vt:lpstr>Calibri Light</vt:lpstr>
      <vt:lpstr>Open Sans</vt:lpstr>
      <vt:lpstr>SHOWEET-CORPO</vt:lpstr>
      <vt:lpstr>Showeet theme</vt:lpstr>
      <vt:lpstr>showeet</vt:lpstr>
      <vt:lpstr>Refonte du logiciel du foyer des élèves </vt:lpstr>
      <vt:lpstr>Etat de l’art</vt:lpstr>
      <vt:lpstr>Etat de l’art</vt:lpstr>
      <vt:lpstr>Organisation et gestion</vt:lpstr>
      <vt:lpstr>Organisation et gestion</vt:lpstr>
      <vt:lpstr>Organisation et gestion</vt:lpstr>
      <vt:lpstr>Organisation et gestion</vt:lpstr>
      <vt:lpstr>Organisation et gestion</vt:lpstr>
      <vt:lpstr>Organisation et gestion</vt:lpstr>
      <vt:lpstr>Organisation et gestion</vt:lpstr>
      <vt:lpstr>Répartition des taches</vt:lpstr>
      <vt:lpstr>Répartition des taches</vt:lpstr>
      <vt:lpstr>Répartition des taches</vt:lpstr>
      <vt:lpstr>Authentification des utilisateurs</vt:lpstr>
      <vt:lpstr>Authentification des utilisateurs</vt:lpstr>
      <vt:lpstr>Authentification des utilisateurs</vt:lpstr>
      <vt:lpstr>Création Base de données</vt:lpstr>
      <vt:lpstr>Création Base de données</vt:lpstr>
      <vt:lpstr>Interface dans le foyer</vt:lpstr>
      <vt:lpstr>Interface dans le foyer</vt:lpstr>
      <vt:lpstr>Paiement en ligne</vt:lpstr>
      <vt:lpstr>Interface dans le foyer</vt:lpstr>
      <vt:lpstr>Synchronisation foyer et site</vt:lpstr>
      <vt:lpstr>Synchronisation foyer et site</vt:lpstr>
      <vt:lpstr>Synchronisation foyer et site</vt:lpstr>
      <vt:lpstr>Synchronisation foyer et site</vt:lpstr>
      <vt:lpstr>Synchronisation foyer et site</vt:lpstr>
      <vt:lpstr>seconde phase</vt:lpstr>
      <vt:lpstr>Seconde phase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 - PowerPoint Template</dc:title>
  <dc:creator>showeet.com</dc:creator>
  <dc:description>© Copyright Showeet.com</dc:description>
  <cp:lastModifiedBy>Utilisateur Microsoft Office</cp:lastModifiedBy>
  <cp:revision>7</cp:revision>
  <dcterms:created xsi:type="dcterms:W3CDTF">2011-05-09T14:18:21Z</dcterms:created>
  <dcterms:modified xsi:type="dcterms:W3CDTF">2019-01-17T08:51:02Z</dcterms:modified>
  <cp:category>Templates</cp:category>
</cp:coreProperties>
</file>